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67" r:id="rId2"/>
    <p:sldId id="269" r:id="rId3"/>
    <p:sldId id="260" r:id="rId4"/>
    <p:sldId id="257" r:id="rId5"/>
    <p:sldId id="265" r:id="rId6"/>
    <p:sldId id="258" r:id="rId7"/>
    <p:sldId id="259" r:id="rId8"/>
    <p:sldId id="261" r:id="rId9"/>
    <p:sldId id="262" r:id="rId10"/>
    <p:sldId id="263" r:id="rId11"/>
    <p:sldId id="264" r:id="rId12"/>
    <p:sldId id="270"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416" autoAdjust="0"/>
    <p:restoredTop sz="94660"/>
  </p:normalViewPr>
  <p:slideViewPr>
    <p:cSldViewPr>
      <p:cViewPr>
        <p:scale>
          <a:sx n="60" d="100"/>
          <a:sy n="60" d="100"/>
        </p:scale>
        <p:origin x="-72"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C1100F-4236-43BB-972D-D66ACCEEFE9F}" type="datetimeFigureOut">
              <a:rPr lang="en-CA" smtClean="0"/>
              <a:t>11/02/2014</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126003-E7CD-4C13-BCBC-082C40728F52}" type="slidenum">
              <a:rPr lang="en-CA" smtClean="0"/>
              <a:t>‹#›</a:t>
            </a:fld>
            <a:endParaRPr lang="en-CA"/>
          </a:p>
        </p:txBody>
      </p:sp>
    </p:spTree>
    <p:extLst>
      <p:ext uri="{BB962C8B-B14F-4D97-AF65-F5344CB8AC3E}">
        <p14:creationId xmlns:p14="http://schemas.microsoft.com/office/powerpoint/2010/main" val="5239040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3B126003-E7CD-4C13-BCBC-082C40728F52}" type="slidenum">
              <a:rPr lang="en-CA" smtClean="0"/>
              <a:t>6</a:t>
            </a:fld>
            <a:endParaRPr lang="en-CA"/>
          </a:p>
        </p:txBody>
      </p:sp>
    </p:spTree>
    <p:extLst>
      <p:ext uri="{BB962C8B-B14F-4D97-AF65-F5344CB8AC3E}">
        <p14:creationId xmlns:p14="http://schemas.microsoft.com/office/powerpoint/2010/main" val="12092328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3B126003-E7CD-4C13-BCBC-082C40728F52}" type="slidenum">
              <a:rPr lang="en-CA" smtClean="0"/>
              <a:t>8</a:t>
            </a:fld>
            <a:endParaRPr lang="en-CA"/>
          </a:p>
        </p:txBody>
      </p:sp>
    </p:spTree>
    <p:extLst>
      <p:ext uri="{BB962C8B-B14F-4D97-AF65-F5344CB8AC3E}">
        <p14:creationId xmlns:p14="http://schemas.microsoft.com/office/powerpoint/2010/main" val="14212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20 min</a:t>
            </a:r>
            <a:endParaRPr lang="en-CA" dirty="0"/>
          </a:p>
        </p:txBody>
      </p:sp>
      <p:sp>
        <p:nvSpPr>
          <p:cNvPr id="4" name="Slide Number Placeholder 3"/>
          <p:cNvSpPr>
            <a:spLocks noGrp="1"/>
          </p:cNvSpPr>
          <p:nvPr>
            <p:ph type="sldNum" sz="quarter" idx="10"/>
          </p:nvPr>
        </p:nvSpPr>
        <p:spPr/>
        <p:txBody>
          <a:bodyPr/>
          <a:lstStyle/>
          <a:p>
            <a:fld id="{3B126003-E7CD-4C13-BCBC-082C40728F52}" type="slidenum">
              <a:rPr lang="en-CA" smtClean="0"/>
              <a:t>9</a:t>
            </a:fld>
            <a:endParaRPr lang="en-CA"/>
          </a:p>
        </p:txBody>
      </p:sp>
    </p:spTree>
    <p:extLst>
      <p:ext uri="{BB962C8B-B14F-4D97-AF65-F5344CB8AC3E}">
        <p14:creationId xmlns:p14="http://schemas.microsoft.com/office/powerpoint/2010/main" val="16368269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3B126003-E7CD-4C13-BCBC-082C40728F52}" type="slidenum">
              <a:rPr lang="en-CA" smtClean="0"/>
              <a:t>10</a:t>
            </a:fld>
            <a:endParaRPr lang="en-CA"/>
          </a:p>
        </p:txBody>
      </p:sp>
    </p:spTree>
    <p:extLst>
      <p:ext uri="{BB962C8B-B14F-4D97-AF65-F5344CB8AC3E}">
        <p14:creationId xmlns:p14="http://schemas.microsoft.com/office/powerpoint/2010/main" val="27510890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10 min</a:t>
            </a:r>
            <a:endParaRPr lang="en-CA" dirty="0"/>
          </a:p>
        </p:txBody>
      </p:sp>
      <p:sp>
        <p:nvSpPr>
          <p:cNvPr id="4" name="Slide Number Placeholder 3"/>
          <p:cNvSpPr>
            <a:spLocks noGrp="1"/>
          </p:cNvSpPr>
          <p:nvPr>
            <p:ph type="sldNum" sz="quarter" idx="10"/>
          </p:nvPr>
        </p:nvSpPr>
        <p:spPr/>
        <p:txBody>
          <a:bodyPr/>
          <a:lstStyle/>
          <a:p>
            <a:fld id="{3B126003-E7CD-4C13-BCBC-082C40728F52}" type="slidenum">
              <a:rPr lang="en-CA" smtClean="0"/>
              <a:t>11</a:t>
            </a:fld>
            <a:endParaRPr lang="en-CA"/>
          </a:p>
        </p:txBody>
      </p:sp>
    </p:spTree>
    <p:extLst>
      <p:ext uri="{BB962C8B-B14F-4D97-AF65-F5344CB8AC3E}">
        <p14:creationId xmlns:p14="http://schemas.microsoft.com/office/powerpoint/2010/main" val="17418151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3B126003-E7CD-4C13-BCBC-082C40728F52}" type="slidenum">
              <a:rPr lang="en-CA" smtClean="0"/>
              <a:t>13</a:t>
            </a:fld>
            <a:endParaRPr lang="en-CA"/>
          </a:p>
        </p:txBody>
      </p:sp>
    </p:spTree>
    <p:extLst>
      <p:ext uri="{BB962C8B-B14F-4D97-AF65-F5344CB8AC3E}">
        <p14:creationId xmlns:p14="http://schemas.microsoft.com/office/powerpoint/2010/main" val="5890693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D8F58A86-F535-4877-9225-F4BC4A957E45}" type="datetimeFigureOut">
              <a:rPr lang="en-CA" smtClean="0"/>
              <a:t>11/02/2014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AB10ED-7CCC-4DF0-B3A7-1886DC91ADBF}" type="slidenum">
              <a:rPr lang="en-CA" smtClean="0"/>
              <a:t>‹#›</a:t>
            </a:fld>
            <a:endParaRPr lang="en-CA"/>
          </a:p>
        </p:txBody>
      </p:sp>
    </p:spTree>
    <p:extLst>
      <p:ext uri="{BB962C8B-B14F-4D97-AF65-F5344CB8AC3E}">
        <p14:creationId xmlns:p14="http://schemas.microsoft.com/office/powerpoint/2010/main" val="34308998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D8F58A86-F535-4877-9225-F4BC4A957E45}" type="datetimeFigureOut">
              <a:rPr lang="en-CA" smtClean="0"/>
              <a:t>11/02/2014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AB10ED-7CCC-4DF0-B3A7-1886DC91ADBF}" type="slidenum">
              <a:rPr lang="en-CA" smtClean="0"/>
              <a:t>‹#›</a:t>
            </a:fld>
            <a:endParaRPr lang="en-CA"/>
          </a:p>
        </p:txBody>
      </p:sp>
    </p:spTree>
    <p:extLst>
      <p:ext uri="{BB962C8B-B14F-4D97-AF65-F5344CB8AC3E}">
        <p14:creationId xmlns:p14="http://schemas.microsoft.com/office/powerpoint/2010/main" val="1683328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D8F58A86-F535-4877-9225-F4BC4A957E45}" type="datetimeFigureOut">
              <a:rPr lang="en-CA" smtClean="0"/>
              <a:t>11/02/2014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AB10ED-7CCC-4DF0-B3A7-1886DC91ADBF}" type="slidenum">
              <a:rPr lang="en-CA" smtClean="0"/>
              <a:t>‹#›</a:t>
            </a:fld>
            <a:endParaRPr lang="en-CA"/>
          </a:p>
        </p:txBody>
      </p:sp>
    </p:spTree>
    <p:extLst>
      <p:ext uri="{BB962C8B-B14F-4D97-AF65-F5344CB8AC3E}">
        <p14:creationId xmlns:p14="http://schemas.microsoft.com/office/powerpoint/2010/main" val="2389067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D8F58A86-F535-4877-9225-F4BC4A957E45}" type="datetimeFigureOut">
              <a:rPr lang="en-CA" smtClean="0"/>
              <a:t>11/02/2014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AB10ED-7CCC-4DF0-B3A7-1886DC91ADBF}" type="slidenum">
              <a:rPr lang="en-CA" smtClean="0"/>
              <a:t>‹#›</a:t>
            </a:fld>
            <a:endParaRPr lang="en-CA"/>
          </a:p>
        </p:txBody>
      </p:sp>
    </p:spTree>
    <p:extLst>
      <p:ext uri="{BB962C8B-B14F-4D97-AF65-F5344CB8AC3E}">
        <p14:creationId xmlns:p14="http://schemas.microsoft.com/office/powerpoint/2010/main" val="11642053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F58A86-F535-4877-9225-F4BC4A957E45}" type="datetimeFigureOut">
              <a:rPr lang="en-CA" smtClean="0"/>
              <a:t>11/02/2014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62AB10ED-7CCC-4DF0-B3A7-1886DC91ADBF}" type="slidenum">
              <a:rPr lang="en-CA" smtClean="0"/>
              <a:t>‹#›</a:t>
            </a:fld>
            <a:endParaRPr lang="en-CA"/>
          </a:p>
        </p:txBody>
      </p:sp>
    </p:spTree>
    <p:extLst>
      <p:ext uri="{BB962C8B-B14F-4D97-AF65-F5344CB8AC3E}">
        <p14:creationId xmlns:p14="http://schemas.microsoft.com/office/powerpoint/2010/main" val="2738999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D8F58A86-F535-4877-9225-F4BC4A957E45}" type="datetimeFigureOut">
              <a:rPr lang="en-CA" smtClean="0"/>
              <a:t>11/02/2014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2AB10ED-7CCC-4DF0-B3A7-1886DC91ADBF}" type="slidenum">
              <a:rPr lang="en-CA" smtClean="0"/>
              <a:t>‹#›</a:t>
            </a:fld>
            <a:endParaRPr lang="en-CA"/>
          </a:p>
        </p:txBody>
      </p:sp>
    </p:spTree>
    <p:extLst>
      <p:ext uri="{BB962C8B-B14F-4D97-AF65-F5344CB8AC3E}">
        <p14:creationId xmlns:p14="http://schemas.microsoft.com/office/powerpoint/2010/main" val="2458079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D8F58A86-F535-4877-9225-F4BC4A957E45}" type="datetimeFigureOut">
              <a:rPr lang="en-CA" smtClean="0"/>
              <a:t>11/02/2014</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62AB10ED-7CCC-4DF0-B3A7-1886DC91ADBF}" type="slidenum">
              <a:rPr lang="en-CA" smtClean="0"/>
              <a:t>‹#›</a:t>
            </a:fld>
            <a:endParaRPr lang="en-CA"/>
          </a:p>
        </p:txBody>
      </p:sp>
    </p:spTree>
    <p:extLst>
      <p:ext uri="{BB962C8B-B14F-4D97-AF65-F5344CB8AC3E}">
        <p14:creationId xmlns:p14="http://schemas.microsoft.com/office/powerpoint/2010/main" val="2675188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D8F58A86-F535-4877-9225-F4BC4A957E45}" type="datetimeFigureOut">
              <a:rPr lang="en-CA" smtClean="0"/>
              <a:t>11/02/2014</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62AB10ED-7CCC-4DF0-B3A7-1886DC91ADBF}" type="slidenum">
              <a:rPr lang="en-CA" smtClean="0"/>
              <a:t>‹#›</a:t>
            </a:fld>
            <a:endParaRPr lang="en-CA"/>
          </a:p>
        </p:txBody>
      </p:sp>
    </p:spTree>
    <p:extLst>
      <p:ext uri="{BB962C8B-B14F-4D97-AF65-F5344CB8AC3E}">
        <p14:creationId xmlns:p14="http://schemas.microsoft.com/office/powerpoint/2010/main" val="2201470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F58A86-F535-4877-9225-F4BC4A957E45}" type="datetimeFigureOut">
              <a:rPr lang="en-CA" smtClean="0"/>
              <a:t>11/02/2014</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62AB10ED-7CCC-4DF0-B3A7-1886DC91ADBF}" type="slidenum">
              <a:rPr lang="en-CA" smtClean="0"/>
              <a:t>‹#›</a:t>
            </a:fld>
            <a:endParaRPr lang="en-CA"/>
          </a:p>
        </p:txBody>
      </p:sp>
    </p:spTree>
    <p:extLst>
      <p:ext uri="{BB962C8B-B14F-4D97-AF65-F5344CB8AC3E}">
        <p14:creationId xmlns:p14="http://schemas.microsoft.com/office/powerpoint/2010/main" val="2348588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F58A86-F535-4877-9225-F4BC4A957E45}" type="datetimeFigureOut">
              <a:rPr lang="en-CA" smtClean="0"/>
              <a:t>11/02/2014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2AB10ED-7CCC-4DF0-B3A7-1886DC91ADBF}" type="slidenum">
              <a:rPr lang="en-CA" smtClean="0"/>
              <a:t>‹#›</a:t>
            </a:fld>
            <a:endParaRPr lang="en-CA"/>
          </a:p>
        </p:txBody>
      </p:sp>
    </p:spTree>
    <p:extLst>
      <p:ext uri="{BB962C8B-B14F-4D97-AF65-F5344CB8AC3E}">
        <p14:creationId xmlns:p14="http://schemas.microsoft.com/office/powerpoint/2010/main" val="30826222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F58A86-F535-4877-9225-F4BC4A957E45}" type="datetimeFigureOut">
              <a:rPr lang="en-CA" smtClean="0"/>
              <a:t>11/02/2014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62AB10ED-7CCC-4DF0-B3A7-1886DC91ADBF}" type="slidenum">
              <a:rPr lang="en-CA" smtClean="0"/>
              <a:t>‹#›</a:t>
            </a:fld>
            <a:endParaRPr lang="en-CA"/>
          </a:p>
        </p:txBody>
      </p:sp>
    </p:spTree>
    <p:extLst>
      <p:ext uri="{BB962C8B-B14F-4D97-AF65-F5344CB8AC3E}">
        <p14:creationId xmlns:p14="http://schemas.microsoft.com/office/powerpoint/2010/main" val="1004312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F58A86-F535-4877-9225-F4BC4A957E45}" type="datetimeFigureOut">
              <a:rPr lang="en-CA" smtClean="0"/>
              <a:t>11/02/2014</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AB10ED-7CCC-4DF0-B3A7-1886DC91ADBF}" type="slidenum">
              <a:rPr lang="en-CA" smtClean="0"/>
              <a:t>‹#›</a:t>
            </a:fld>
            <a:endParaRPr lang="en-CA"/>
          </a:p>
        </p:txBody>
      </p:sp>
    </p:spTree>
    <p:extLst>
      <p:ext uri="{BB962C8B-B14F-4D97-AF65-F5344CB8AC3E}">
        <p14:creationId xmlns:p14="http://schemas.microsoft.com/office/powerpoint/2010/main" val="33626143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CA" sz="6600" b="1" dirty="0" smtClean="0">
                <a:solidFill>
                  <a:srgbClr val="FFFF00"/>
                </a:solidFill>
              </a:rPr>
              <a:t>Grade 11 Functions </a:t>
            </a:r>
            <a:endParaRPr lang="en-CA" sz="6600" b="1" dirty="0">
              <a:solidFill>
                <a:srgbClr val="FFFF00"/>
              </a:solidFill>
            </a:endParaRPr>
          </a:p>
        </p:txBody>
      </p:sp>
      <p:sp>
        <p:nvSpPr>
          <p:cNvPr id="3" name="Subtitle 2"/>
          <p:cNvSpPr>
            <a:spLocks noGrp="1"/>
          </p:cNvSpPr>
          <p:nvPr>
            <p:ph type="subTitle" idx="1"/>
          </p:nvPr>
        </p:nvSpPr>
        <p:spPr/>
        <p:txBody>
          <a:bodyPr>
            <a:normAutofit/>
          </a:bodyPr>
          <a:lstStyle/>
          <a:p>
            <a:r>
              <a:rPr lang="en-CA" sz="4000" dirty="0" smtClean="0">
                <a:solidFill>
                  <a:srgbClr val="00B0F0"/>
                </a:solidFill>
              </a:rPr>
              <a:t>Trigonometric Functions </a:t>
            </a:r>
            <a:endParaRPr lang="en-CA" sz="4000" dirty="0">
              <a:solidFill>
                <a:srgbClr val="00B0F0"/>
              </a:solidFill>
            </a:endParaRPr>
          </a:p>
        </p:txBody>
      </p:sp>
    </p:spTree>
    <p:extLst>
      <p:ext uri="{BB962C8B-B14F-4D97-AF65-F5344CB8AC3E}">
        <p14:creationId xmlns:p14="http://schemas.microsoft.com/office/powerpoint/2010/main" val="15577389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FFFF00"/>
                </a:solidFill>
              </a:rPr>
              <a:t>Class Activity</a:t>
            </a:r>
            <a:endParaRPr lang="en-CA" dirty="0">
              <a:solidFill>
                <a:srgbClr val="FFFF00"/>
              </a:solidFill>
            </a:endParaRPr>
          </a:p>
        </p:txBody>
      </p:sp>
      <p:sp>
        <p:nvSpPr>
          <p:cNvPr id="3" name="Content Placeholder 2"/>
          <p:cNvSpPr>
            <a:spLocks noGrp="1"/>
          </p:cNvSpPr>
          <p:nvPr>
            <p:ph idx="1"/>
          </p:nvPr>
        </p:nvSpPr>
        <p:spPr/>
        <p:txBody>
          <a:bodyPr>
            <a:normAutofit fontScale="85000" lnSpcReduction="20000"/>
          </a:bodyPr>
          <a:lstStyle/>
          <a:p>
            <a:r>
              <a:rPr lang="en-CA" dirty="0" smtClean="0">
                <a:solidFill>
                  <a:schemeClr val="bg1"/>
                </a:solidFill>
              </a:rPr>
              <a:t>A Jigsaw activity will then be used to move students from their previous expert groups. These will be groups of 4, containing one “expert” for each team. </a:t>
            </a:r>
          </a:p>
          <a:p>
            <a:endParaRPr lang="en-CA" dirty="0" smtClean="0">
              <a:solidFill>
                <a:schemeClr val="bg1"/>
              </a:solidFill>
            </a:endParaRPr>
          </a:p>
          <a:p>
            <a:r>
              <a:rPr lang="en-CA" dirty="0" smtClean="0">
                <a:solidFill>
                  <a:schemeClr val="bg1"/>
                </a:solidFill>
              </a:rPr>
              <a:t>Each group with be given a set of 4 functions; 2 represented by an equation and 2 represented by a graph. </a:t>
            </a:r>
          </a:p>
          <a:p>
            <a:endParaRPr lang="en-CA" dirty="0" smtClean="0">
              <a:solidFill>
                <a:schemeClr val="bg1"/>
              </a:solidFill>
            </a:endParaRPr>
          </a:p>
          <a:p>
            <a:r>
              <a:rPr lang="en-CA" dirty="0" smtClean="0">
                <a:solidFill>
                  <a:schemeClr val="bg1"/>
                </a:solidFill>
              </a:rPr>
              <a:t>The students will each be assigned a new parameter to be the ‘expert’ on and will need to figure out what value in their equations or graphs represent their parameter. </a:t>
            </a:r>
          </a:p>
        </p:txBody>
      </p:sp>
    </p:spTree>
    <p:extLst>
      <p:ext uri="{BB962C8B-B14F-4D97-AF65-F5344CB8AC3E}">
        <p14:creationId xmlns:p14="http://schemas.microsoft.com/office/powerpoint/2010/main" val="23214941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FFFF00"/>
                </a:solidFill>
              </a:rPr>
              <a:t>Class Activity</a:t>
            </a:r>
            <a:endParaRPr lang="en-CA" dirty="0">
              <a:solidFill>
                <a:srgbClr val="FFFF00"/>
              </a:solidFill>
            </a:endParaRPr>
          </a:p>
        </p:txBody>
      </p:sp>
      <p:sp>
        <p:nvSpPr>
          <p:cNvPr id="3" name="Content Placeholder 2"/>
          <p:cNvSpPr>
            <a:spLocks noGrp="1"/>
          </p:cNvSpPr>
          <p:nvPr>
            <p:ph idx="1"/>
          </p:nvPr>
        </p:nvSpPr>
        <p:spPr>
          <a:xfrm>
            <a:off x="457200" y="1600200"/>
            <a:ext cx="8229600" cy="4709120"/>
          </a:xfrm>
        </p:spPr>
        <p:txBody>
          <a:bodyPr>
            <a:normAutofit fontScale="85000" lnSpcReduction="20000"/>
          </a:bodyPr>
          <a:lstStyle/>
          <a:p>
            <a:r>
              <a:rPr lang="en-CA" dirty="0" smtClean="0">
                <a:solidFill>
                  <a:schemeClr val="bg1"/>
                </a:solidFill>
              </a:rPr>
              <a:t>Once in the ‘expert’ groups,  students will be able to ask their peers for help if needed. There will also be an </a:t>
            </a:r>
            <a:r>
              <a:rPr lang="en-CA" dirty="0" err="1" smtClean="0">
                <a:solidFill>
                  <a:schemeClr val="bg1"/>
                </a:solidFill>
              </a:rPr>
              <a:t>IPad</a:t>
            </a:r>
            <a:r>
              <a:rPr lang="en-CA" dirty="0" smtClean="0">
                <a:solidFill>
                  <a:schemeClr val="bg1"/>
                </a:solidFill>
              </a:rPr>
              <a:t> set up at every station for students to use the </a:t>
            </a:r>
            <a:r>
              <a:rPr lang="en-CA" dirty="0" err="1" smtClean="0">
                <a:solidFill>
                  <a:schemeClr val="bg1"/>
                </a:solidFill>
              </a:rPr>
              <a:t>Desmo</a:t>
            </a:r>
            <a:r>
              <a:rPr lang="en-CA" dirty="0" smtClean="0">
                <a:solidFill>
                  <a:schemeClr val="bg1"/>
                </a:solidFill>
              </a:rPr>
              <a:t>  App </a:t>
            </a:r>
            <a:r>
              <a:rPr lang="en-CA" dirty="0" smtClean="0">
                <a:solidFill>
                  <a:schemeClr val="bg1"/>
                </a:solidFill>
              </a:rPr>
              <a:t>throughout  the </a:t>
            </a:r>
            <a:r>
              <a:rPr lang="en-CA" dirty="0" smtClean="0">
                <a:solidFill>
                  <a:schemeClr val="bg1"/>
                </a:solidFill>
              </a:rPr>
              <a:t>activity.  </a:t>
            </a:r>
          </a:p>
          <a:p>
            <a:endParaRPr lang="en-CA" dirty="0">
              <a:solidFill>
                <a:schemeClr val="bg1"/>
              </a:solidFill>
            </a:endParaRPr>
          </a:p>
          <a:p>
            <a:r>
              <a:rPr lang="en-CA" dirty="0" smtClean="0">
                <a:solidFill>
                  <a:schemeClr val="bg1"/>
                </a:solidFill>
              </a:rPr>
              <a:t>Students will work on all of their assigned problems until the allotted time is up. </a:t>
            </a:r>
            <a:endParaRPr lang="en-CA" dirty="0">
              <a:solidFill>
                <a:schemeClr val="bg1"/>
              </a:solidFill>
            </a:endParaRPr>
          </a:p>
          <a:p>
            <a:pPr marL="0" indent="0">
              <a:buNone/>
            </a:pPr>
            <a:endParaRPr lang="en-CA" dirty="0">
              <a:solidFill>
                <a:schemeClr val="bg1"/>
              </a:solidFill>
            </a:endParaRPr>
          </a:p>
          <a:p>
            <a:r>
              <a:rPr lang="en-CA" dirty="0" smtClean="0">
                <a:solidFill>
                  <a:schemeClr val="bg1"/>
                </a:solidFill>
              </a:rPr>
              <a:t>Once the time is up, they </a:t>
            </a:r>
            <a:r>
              <a:rPr lang="en-CA" dirty="0" smtClean="0">
                <a:solidFill>
                  <a:schemeClr val="bg1"/>
                </a:solidFill>
              </a:rPr>
              <a:t>will return to their groups and share their findings to piece together the equations and transformations of their assigned functions. </a:t>
            </a:r>
            <a:r>
              <a:rPr lang="en-CA" dirty="0" smtClean="0">
                <a:solidFill>
                  <a:schemeClr val="bg1"/>
                </a:solidFill>
              </a:rPr>
              <a:t>The students will then hand in their worksheet.</a:t>
            </a:r>
            <a:endParaRPr lang="en-CA" dirty="0">
              <a:solidFill>
                <a:schemeClr val="bg1"/>
              </a:solidFill>
            </a:endParaRPr>
          </a:p>
        </p:txBody>
      </p:sp>
    </p:spTree>
    <p:extLst>
      <p:ext uri="{BB962C8B-B14F-4D97-AF65-F5344CB8AC3E}">
        <p14:creationId xmlns:p14="http://schemas.microsoft.com/office/powerpoint/2010/main" val="36126235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rgbClr val="FFFF00"/>
                </a:solidFill>
              </a:rPr>
              <a:t>Ticket Out the Door</a:t>
            </a:r>
            <a:endParaRPr lang="en-CA" dirty="0"/>
          </a:p>
        </p:txBody>
      </p:sp>
      <p:sp>
        <p:nvSpPr>
          <p:cNvPr id="3" name="Content Placeholder 2"/>
          <p:cNvSpPr>
            <a:spLocks noGrp="1"/>
          </p:cNvSpPr>
          <p:nvPr>
            <p:ph idx="1"/>
          </p:nvPr>
        </p:nvSpPr>
        <p:spPr/>
        <p:txBody>
          <a:bodyPr/>
          <a:lstStyle/>
          <a:p>
            <a:r>
              <a:rPr lang="en-CA" dirty="0" smtClean="0">
                <a:solidFill>
                  <a:schemeClr val="bg1"/>
                </a:solidFill>
              </a:rPr>
              <a:t>Ask the students if there were any questions about their assigned functions. </a:t>
            </a:r>
          </a:p>
          <a:p>
            <a:pPr marL="0" indent="0">
              <a:buNone/>
            </a:pPr>
            <a:endParaRPr lang="en-CA" dirty="0" smtClean="0">
              <a:solidFill>
                <a:schemeClr val="bg1"/>
              </a:solidFill>
            </a:endParaRPr>
          </a:p>
          <a:p>
            <a:r>
              <a:rPr lang="en-CA" dirty="0" smtClean="0">
                <a:solidFill>
                  <a:schemeClr val="bg1"/>
                </a:solidFill>
              </a:rPr>
              <a:t>If there are questions, use the </a:t>
            </a:r>
            <a:r>
              <a:rPr lang="en-CA" dirty="0" err="1" smtClean="0">
                <a:solidFill>
                  <a:schemeClr val="bg1"/>
                </a:solidFill>
              </a:rPr>
              <a:t>Desmos</a:t>
            </a:r>
            <a:r>
              <a:rPr lang="en-CA" dirty="0" smtClean="0">
                <a:solidFill>
                  <a:schemeClr val="bg1"/>
                </a:solidFill>
              </a:rPr>
              <a:t> App to demonstrate to the class how to solve them. </a:t>
            </a:r>
          </a:p>
          <a:p>
            <a:pPr marL="0" indent="0">
              <a:buNone/>
            </a:pPr>
            <a:endParaRPr lang="en-CA" dirty="0" smtClean="0">
              <a:solidFill>
                <a:schemeClr val="bg1"/>
              </a:solidFill>
            </a:endParaRPr>
          </a:p>
          <a:p>
            <a:r>
              <a:rPr lang="en-CA" dirty="0" smtClean="0">
                <a:solidFill>
                  <a:schemeClr val="bg1"/>
                </a:solidFill>
              </a:rPr>
              <a:t>If there are no questions, move on to the final component of the lesson. </a:t>
            </a:r>
            <a:endParaRPr lang="en-CA" dirty="0"/>
          </a:p>
        </p:txBody>
      </p:sp>
    </p:spTree>
    <p:extLst>
      <p:ext uri="{BB962C8B-B14F-4D97-AF65-F5344CB8AC3E}">
        <p14:creationId xmlns:p14="http://schemas.microsoft.com/office/powerpoint/2010/main" val="18763523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FFFF00"/>
                </a:solidFill>
              </a:rPr>
              <a:t>Ticket Out the Door</a:t>
            </a:r>
            <a:endParaRPr lang="en-CA" dirty="0"/>
          </a:p>
        </p:txBody>
      </p:sp>
      <p:sp>
        <p:nvSpPr>
          <p:cNvPr id="3" name="Content Placeholder 2"/>
          <p:cNvSpPr>
            <a:spLocks noGrp="1"/>
          </p:cNvSpPr>
          <p:nvPr>
            <p:ph idx="1"/>
          </p:nvPr>
        </p:nvSpPr>
        <p:spPr/>
        <p:txBody>
          <a:bodyPr>
            <a:normAutofit fontScale="77500" lnSpcReduction="20000"/>
          </a:bodyPr>
          <a:lstStyle/>
          <a:p>
            <a:r>
              <a:rPr lang="en-CA" dirty="0" smtClean="0">
                <a:solidFill>
                  <a:schemeClr val="bg1"/>
                </a:solidFill>
              </a:rPr>
              <a:t>Have an equation on the board such as f(x) = 7 sin(0.5(x))+3</a:t>
            </a:r>
          </a:p>
          <a:p>
            <a:endParaRPr lang="en-CA" dirty="0" smtClean="0">
              <a:solidFill>
                <a:schemeClr val="bg1"/>
              </a:solidFill>
            </a:endParaRPr>
          </a:p>
          <a:p>
            <a:r>
              <a:rPr lang="en-CA" dirty="0" smtClean="0">
                <a:solidFill>
                  <a:schemeClr val="bg1"/>
                </a:solidFill>
              </a:rPr>
              <a:t>On </a:t>
            </a:r>
            <a:r>
              <a:rPr lang="en-CA" dirty="0" smtClean="0">
                <a:solidFill>
                  <a:schemeClr val="bg1"/>
                </a:solidFill>
              </a:rPr>
              <a:t>the back of their KWL chart, </a:t>
            </a:r>
            <a:r>
              <a:rPr lang="en-CA" dirty="0" smtClean="0">
                <a:solidFill>
                  <a:schemeClr val="bg1"/>
                </a:solidFill>
              </a:rPr>
              <a:t>tell students to sketch this function as well as g(x)=sin(x). </a:t>
            </a:r>
          </a:p>
          <a:p>
            <a:endParaRPr lang="en-CA" dirty="0" smtClean="0">
              <a:solidFill>
                <a:schemeClr val="bg1"/>
              </a:solidFill>
            </a:endParaRPr>
          </a:p>
          <a:p>
            <a:r>
              <a:rPr lang="en-CA" dirty="0" smtClean="0">
                <a:solidFill>
                  <a:schemeClr val="bg1"/>
                </a:solidFill>
              </a:rPr>
              <a:t>Then, explain how the parameters have changed the graph using the </a:t>
            </a:r>
            <a:r>
              <a:rPr lang="en-CA" dirty="0" err="1" smtClean="0">
                <a:solidFill>
                  <a:schemeClr val="bg1"/>
                </a:solidFill>
              </a:rPr>
              <a:t>Desmo</a:t>
            </a:r>
            <a:r>
              <a:rPr lang="en-CA" dirty="0" smtClean="0">
                <a:solidFill>
                  <a:schemeClr val="bg1"/>
                </a:solidFill>
              </a:rPr>
              <a:t> application.</a:t>
            </a:r>
          </a:p>
          <a:p>
            <a:r>
              <a:rPr lang="en-CA" dirty="0" smtClean="0">
                <a:solidFill>
                  <a:schemeClr val="bg1"/>
                </a:solidFill>
              </a:rPr>
              <a:t> </a:t>
            </a:r>
          </a:p>
          <a:p>
            <a:r>
              <a:rPr lang="en-CA" dirty="0" smtClean="0">
                <a:solidFill>
                  <a:schemeClr val="bg1"/>
                </a:solidFill>
              </a:rPr>
              <a:t>If the students are unable to graph the function, then they are to just explain the parameters. If they are still unable to do this, then they should explain what part of the problem they are having trouble with and any questions they still have. </a:t>
            </a:r>
            <a:endParaRPr lang="en-CA" dirty="0">
              <a:solidFill>
                <a:schemeClr val="bg1"/>
              </a:solidFill>
            </a:endParaRPr>
          </a:p>
        </p:txBody>
      </p:sp>
    </p:spTree>
    <p:extLst>
      <p:ext uri="{BB962C8B-B14F-4D97-AF65-F5344CB8AC3E}">
        <p14:creationId xmlns:p14="http://schemas.microsoft.com/office/powerpoint/2010/main" val="12631569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FFFF00"/>
                </a:solidFill>
              </a:rPr>
              <a:t>Agenda</a:t>
            </a:r>
            <a:endParaRPr lang="en-CA" dirty="0"/>
          </a:p>
        </p:txBody>
      </p:sp>
      <p:sp>
        <p:nvSpPr>
          <p:cNvPr id="3" name="Content Placeholder 2"/>
          <p:cNvSpPr>
            <a:spLocks noGrp="1"/>
          </p:cNvSpPr>
          <p:nvPr>
            <p:ph idx="1"/>
          </p:nvPr>
        </p:nvSpPr>
        <p:spPr/>
        <p:txBody>
          <a:bodyPr/>
          <a:lstStyle/>
          <a:p>
            <a:endParaRPr lang="en-CA" dirty="0" smtClean="0">
              <a:solidFill>
                <a:schemeClr val="bg1"/>
              </a:solidFill>
            </a:endParaRPr>
          </a:p>
          <a:p>
            <a:r>
              <a:rPr lang="en-CA" dirty="0" smtClean="0">
                <a:solidFill>
                  <a:schemeClr val="bg1"/>
                </a:solidFill>
              </a:rPr>
              <a:t>Learning Goals</a:t>
            </a:r>
          </a:p>
          <a:p>
            <a:r>
              <a:rPr lang="en-CA" dirty="0" smtClean="0">
                <a:solidFill>
                  <a:schemeClr val="bg1"/>
                </a:solidFill>
              </a:rPr>
              <a:t>Warm-Up Activity</a:t>
            </a:r>
          </a:p>
          <a:p>
            <a:r>
              <a:rPr lang="en-CA" dirty="0" smtClean="0">
                <a:solidFill>
                  <a:schemeClr val="bg1"/>
                </a:solidFill>
              </a:rPr>
              <a:t>Note</a:t>
            </a:r>
          </a:p>
          <a:p>
            <a:r>
              <a:rPr lang="en-CA" dirty="0" smtClean="0">
                <a:solidFill>
                  <a:schemeClr val="bg1"/>
                </a:solidFill>
              </a:rPr>
              <a:t>Group Activity</a:t>
            </a:r>
          </a:p>
          <a:p>
            <a:r>
              <a:rPr lang="en-CA" dirty="0" smtClean="0">
                <a:solidFill>
                  <a:schemeClr val="bg1"/>
                </a:solidFill>
              </a:rPr>
              <a:t>Ticket Out the Door</a:t>
            </a:r>
          </a:p>
          <a:p>
            <a:endParaRPr lang="en-CA" dirty="0"/>
          </a:p>
        </p:txBody>
      </p:sp>
    </p:spTree>
    <p:extLst>
      <p:ext uri="{BB962C8B-B14F-4D97-AF65-F5344CB8AC3E}">
        <p14:creationId xmlns:p14="http://schemas.microsoft.com/office/powerpoint/2010/main" val="36341477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FFFF00"/>
                </a:solidFill>
              </a:rPr>
              <a:t>Specific Expectations</a:t>
            </a:r>
            <a:endParaRPr lang="en-CA" dirty="0">
              <a:solidFill>
                <a:srgbClr val="FFFF00"/>
              </a:solidFill>
            </a:endParaRPr>
          </a:p>
        </p:txBody>
      </p:sp>
      <p:sp>
        <p:nvSpPr>
          <p:cNvPr id="3" name="Content Placeholder 2"/>
          <p:cNvSpPr>
            <a:spLocks noGrp="1"/>
          </p:cNvSpPr>
          <p:nvPr>
            <p:ph idx="1"/>
          </p:nvPr>
        </p:nvSpPr>
        <p:spPr/>
        <p:txBody>
          <a:bodyPr>
            <a:normAutofit/>
          </a:bodyPr>
          <a:lstStyle/>
          <a:p>
            <a:pPr fontAlgn="base"/>
            <a:r>
              <a:rPr lang="en-CA" sz="2400" dirty="0">
                <a:solidFill>
                  <a:schemeClr val="bg1"/>
                </a:solidFill>
              </a:rPr>
              <a:t>Determine, through investigation using technology, the roles of the parameters </a:t>
            </a:r>
            <a:r>
              <a:rPr lang="en-CA" sz="2400" i="1" dirty="0" err="1">
                <a:solidFill>
                  <a:schemeClr val="bg1"/>
                </a:solidFill>
              </a:rPr>
              <a:t>a,k,d</a:t>
            </a:r>
            <a:r>
              <a:rPr lang="en-CA" sz="2400" i="1" dirty="0">
                <a:solidFill>
                  <a:schemeClr val="bg1"/>
                </a:solidFill>
              </a:rPr>
              <a:t> </a:t>
            </a:r>
            <a:r>
              <a:rPr lang="en-CA" sz="2400" dirty="0">
                <a:solidFill>
                  <a:schemeClr val="bg1"/>
                </a:solidFill>
              </a:rPr>
              <a:t>and </a:t>
            </a:r>
            <a:r>
              <a:rPr lang="en-CA" sz="2400" i="1" dirty="0">
                <a:solidFill>
                  <a:schemeClr val="bg1"/>
                </a:solidFill>
              </a:rPr>
              <a:t>c </a:t>
            </a:r>
            <a:r>
              <a:rPr lang="en-CA" sz="2400" dirty="0">
                <a:solidFill>
                  <a:schemeClr val="bg1"/>
                </a:solidFill>
              </a:rPr>
              <a:t>in functions of the form </a:t>
            </a:r>
            <a:r>
              <a:rPr lang="en-CA" sz="2400" dirty="0" smtClean="0">
                <a:solidFill>
                  <a:schemeClr val="bg1"/>
                </a:solidFill>
              </a:rPr>
              <a:t>          </a:t>
            </a:r>
            <a:r>
              <a:rPr lang="en-CA" sz="2400" i="1" dirty="0" smtClean="0">
                <a:solidFill>
                  <a:schemeClr val="bg1"/>
                </a:solidFill>
              </a:rPr>
              <a:t>y=a f(k(x-d</a:t>
            </a:r>
            <a:r>
              <a:rPr lang="en-CA" sz="2400" i="1" dirty="0">
                <a:solidFill>
                  <a:schemeClr val="bg1"/>
                </a:solidFill>
              </a:rPr>
              <a:t>)) + c, </a:t>
            </a:r>
            <a:r>
              <a:rPr lang="en-CA" sz="2400" dirty="0">
                <a:solidFill>
                  <a:schemeClr val="bg1"/>
                </a:solidFill>
              </a:rPr>
              <a:t>where </a:t>
            </a:r>
            <a:r>
              <a:rPr lang="en-CA" sz="2400" i="1" dirty="0">
                <a:solidFill>
                  <a:schemeClr val="bg1"/>
                </a:solidFill>
              </a:rPr>
              <a:t>f(x) = sin x</a:t>
            </a:r>
            <a:r>
              <a:rPr lang="en-CA" sz="2400" dirty="0">
                <a:solidFill>
                  <a:schemeClr val="bg1"/>
                </a:solidFill>
              </a:rPr>
              <a:t> or </a:t>
            </a:r>
            <a:r>
              <a:rPr lang="en-CA" sz="2400" i="1" dirty="0">
                <a:solidFill>
                  <a:schemeClr val="bg1"/>
                </a:solidFill>
              </a:rPr>
              <a:t>f(x) = </a:t>
            </a:r>
            <a:r>
              <a:rPr lang="en-CA" sz="2400" i="1" dirty="0" err="1">
                <a:solidFill>
                  <a:schemeClr val="bg1"/>
                </a:solidFill>
              </a:rPr>
              <a:t>cos</a:t>
            </a:r>
            <a:r>
              <a:rPr lang="en-CA" sz="2400" i="1" dirty="0">
                <a:solidFill>
                  <a:schemeClr val="bg1"/>
                </a:solidFill>
              </a:rPr>
              <a:t> x </a:t>
            </a:r>
            <a:r>
              <a:rPr lang="en-CA" sz="2400" dirty="0">
                <a:solidFill>
                  <a:schemeClr val="bg1"/>
                </a:solidFill>
              </a:rPr>
              <a:t>with angles expressed in degrees, and describe these roles in terms of transformations on the graphs of </a:t>
            </a:r>
            <a:r>
              <a:rPr lang="en-CA" sz="2400" i="1" dirty="0">
                <a:solidFill>
                  <a:schemeClr val="bg1"/>
                </a:solidFill>
              </a:rPr>
              <a:t>f(x) = sin x</a:t>
            </a:r>
            <a:r>
              <a:rPr lang="en-CA" sz="2400" dirty="0">
                <a:solidFill>
                  <a:schemeClr val="bg1"/>
                </a:solidFill>
              </a:rPr>
              <a:t> and </a:t>
            </a:r>
            <a:r>
              <a:rPr lang="en-CA" sz="2400" i="1" dirty="0">
                <a:solidFill>
                  <a:schemeClr val="bg1"/>
                </a:solidFill>
              </a:rPr>
              <a:t>f(x) = </a:t>
            </a:r>
            <a:r>
              <a:rPr lang="en-CA" sz="2400" i="1" dirty="0" err="1">
                <a:solidFill>
                  <a:schemeClr val="bg1"/>
                </a:solidFill>
              </a:rPr>
              <a:t>cos</a:t>
            </a:r>
            <a:r>
              <a:rPr lang="en-CA" sz="2400" i="1" dirty="0">
                <a:solidFill>
                  <a:schemeClr val="bg1"/>
                </a:solidFill>
              </a:rPr>
              <a:t> </a:t>
            </a:r>
            <a:r>
              <a:rPr lang="en-CA" sz="2400" i="1" dirty="0" smtClean="0">
                <a:solidFill>
                  <a:schemeClr val="bg1"/>
                </a:solidFill>
              </a:rPr>
              <a:t>x</a:t>
            </a:r>
          </a:p>
          <a:p>
            <a:pPr marL="0" indent="0" fontAlgn="base">
              <a:buNone/>
            </a:pPr>
            <a:endParaRPr lang="en-CA" sz="2400" i="1" dirty="0">
              <a:solidFill>
                <a:schemeClr val="bg1"/>
              </a:solidFill>
            </a:endParaRPr>
          </a:p>
          <a:p>
            <a:endParaRPr lang="en-CA" sz="2400" dirty="0" smtClean="0">
              <a:solidFill>
                <a:schemeClr val="bg1"/>
              </a:solidFill>
            </a:endParaRPr>
          </a:p>
          <a:p>
            <a:r>
              <a:rPr lang="en-CA" sz="2400" dirty="0" smtClean="0">
                <a:solidFill>
                  <a:schemeClr val="bg1"/>
                </a:solidFill>
              </a:rPr>
              <a:t>Determine </a:t>
            </a:r>
            <a:r>
              <a:rPr lang="en-CA" sz="2400" dirty="0">
                <a:solidFill>
                  <a:schemeClr val="bg1"/>
                </a:solidFill>
              </a:rPr>
              <a:t>the amplitude, period, phase shift, domain and range of sinusoidal functions whose equations are given in the form </a:t>
            </a:r>
            <a:r>
              <a:rPr lang="en-CA" sz="2400" i="1" dirty="0">
                <a:solidFill>
                  <a:schemeClr val="bg1"/>
                </a:solidFill>
              </a:rPr>
              <a:t>f(x) = </a:t>
            </a:r>
            <a:r>
              <a:rPr lang="en-CA" sz="2400" i="1" dirty="0" err="1">
                <a:solidFill>
                  <a:schemeClr val="bg1"/>
                </a:solidFill>
              </a:rPr>
              <a:t>asin</a:t>
            </a:r>
            <a:r>
              <a:rPr lang="en-CA" sz="2400" i="1" dirty="0">
                <a:solidFill>
                  <a:schemeClr val="bg1"/>
                </a:solidFill>
              </a:rPr>
              <a:t>(k(x-d)) + c</a:t>
            </a:r>
            <a:r>
              <a:rPr lang="en-CA" sz="2400" dirty="0">
                <a:solidFill>
                  <a:schemeClr val="bg1"/>
                </a:solidFill>
              </a:rPr>
              <a:t> or </a:t>
            </a:r>
            <a:r>
              <a:rPr lang="en-CA" sz="2400" i="1" dirty="0">
                <a:solidFill>
                  <a:schemeClr val="bg1"/>
                </a:solidFill>
              </a:rPr>
              <a:t>f(x) = </a:t>
            </a:r>
            <a:r>
              <a:rPr lang="en-CA" sz="2400" i="1" dirty="0" err="1">
                <a:solidFill>
                  <a:schemeClr val="bg1"/>
                </a:solidFill>
              </a:rPr>
              <a:t>acos</a:t>
            </a:r>
            <a:r>
              <a:rPr lang="en-CA" sz="2400" i="1" dirty="0">
                <a:solidFill>
                  <a:schemeClr val="bg1"/>
                </a:solidFill>
              </a:rPr>
              <a:t>(k(x-d)) + c</a:t>
            </a:r>
            <a:endParaRPr lang="en-CA" sz="2400" dirty="0">
              <a:solidFill>
                <a:schemeClr val="bg1"/>
              </a:solidFill>
            </a:endParaRPr>
          </a:p>
        </p:txBody>
      </p:sp>
    </p:spTree>
    <p:extLst>
      <p:ext uri="{BB962C8B-B14F-4D97-AF65-F5344CB8AC3E}">
        <p14:creationId xmlns:p14="http://schemas.microsoft.com/office/powerpoint/2010/main" val="26835504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FFFF00"/>
                </a:solidFill>
              </a:rPr>
              <a:t>Learning Goals</a:t>
            </a:r>
            <a:endParaRPr lang="en-CA" dirty="0">
              <a:solidFill>
                <a:srgbClr val="FFFF00"/>
              </a:solidFill>
            </a:endParaRPr>
          </a:p>
        </p:txBody>
      </p:sp>
      <p:sp>
        <p:nvSpPr>
          <p:cNvPr id="3" name="Content Placeholder 2"/>
          <p:cNvSpPr>
            <a:spLocks noGrp="1"/>
          </p:cNvSpPr>
          <p:nvPr>
            <p:ph idx="1"/>
          </p:nvPr>
        </p:nvSpPr>
        <p:spPr/>
        <p:txBody>
          <a:bodyPr/>
          <a:lstStyle/>
          <a:p>
            <a:pPr fontAlgn="base"/>
            <a:r>
              <a:rPr lang="en-CA" dirty="0">
                <a:solidFill>
                  <a:schemeClr val="bg1"/>
                </a:solidFill>
              </a:rPr>
              <a:t>Students will </a:t>
            </a:r>
            <a:r>
              <a:rPr lang="en-CA" dirty="0" smtClean="0">
                <a:solidFill>
                  <a:schemeClr val="bg1"/>
                </a:solidFill>
              </a:rPr>
              <a:t>explain the </a:t>
            </a:r>
            <a:r>
              <a:rPr lang="en-CA" dirty="0">
                <a:solidFill>
                  <a:schemeClr val="bg1"/>
                </a:solidFill>
              </a:rPr>
              <a:t>terms domain, range, period and amplitude in terms of a sine and cosine </a:t>
            </a:r>
            <a:r>
              <a:rPr lang="en-CA" dirty="0" smtClean="0">
                <a:solidFill>
                  <a:schemeClr val="bg1"/>
                </a:solidFill>
              </a:rPr>
              <a:t>functions.</a:t>
            </a:r>
          </a:p>
          <a:p>
            <a:pPr marL="0" indent="0" fontAlgn="base">
              <a:buNone/>
            </a:pPr>
            <a:endParaRPr lang="en-CA" dirty="0">
              <a:solidFill>
                <a:schemeClr val="bg1"/>
              </a:solidFill>
            </a:endParaRPr>
          </a:p>
          <a:p>
            <a:pPr fontAlgn="base"/>
            <a:r>
              <a:rPr lang="en-CA" dirty="0">
                <a:solidFill>
                  <a:schemeClr val="bg1"/>
                </a:solidFill>
              </a:rPr>
              <a:t>Students will </a:t>
            </a:r>
            <a:r>
              <a:rPr lang="en-CA" dirty="0" smtClean="0">
                <a:solidFill>
                  <a:schemeClr val="bg1"/>
                </a:solidFill>
              </a:rPr>
              <a:t>differentiate between </a:t>
            </a:r>
            <a:r>
              <a:rPr lang="en-CA" dirty="0">
                <a:solidFill>
                  <a:schemeClr val="bg1"/>
                </a:solidFill>
              </a:rPr>
              <a:t>the parameters a, k, d and c </a:t>
            </a:r>
            <a:r>
              <a:rPr lang="en-CA" dirty="0" smtClean="0">
                <a:solidFill>
                  <a:schemeClr val="bg1"/>
                </a:solidFill>
              </a:rPr>
              <a:t>and the </a:t>
            </a:r>
            <a:r>
              <a:rPr lang="en-CA" dirty="0">
                <a:solidFill>
                  <a:schemeClr val="bg1"/>
                </a:solidFill>
              </a:rPr>
              <a:t>effect they have on a sine or cosine graph</a:t>
            </a:r>
          </a:p>
          <a:p>
            <a:endParaRPr lang="en-CA" dirty="0"/>
          </a:p>
        </p:txBody>
      </p:sp>
    </p:spTree>
    <p:extLst>
      <p:ext uri="{BB962C8B-B14F-4D97-AF65-F5344CB8AC3E}">
        <p14:creationId xmlns:p14="http://schemas.microsoft.com/office/powerpoint/2010/main" val="25164096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FFFF00"/>
                </a:solidFill>
              </a:rPr>
              <a:t>Previous Knowledge</a:t>
            </a:r>
            <a:endParaRPr lang="en-CA" dirty="0">
              <a:solidFill>
                <a:srgbClr val="FFFF00"/>
              </a:solidFill>
            </a:endParaRPr>
          </a:p>
        </p:txBody>
      </p:sp>
      <p:sp>
        <p:nvSpPr>
          <p:cNvPr id="3" name="Content Placeholder 2"/>
          <p:cNvSpPr>
            <a:spLocks noGrp="1"/>
          </p:cNvSpPr>
          <p:nvPr>
            <p:ph idx="1"/>
          </p:nvPr>
        </p:nvSpPr>
        <p:spPr/>
        <p:txBody>
          <a:bodyPr>
            <a:normAutofit lnSpcReduction="10000"/>
          </a:bodyPr>
          <a:lstStyle/>
          <a:p>
            <a:r>
              <a:rPr lang="en-CA" dirty="0" smtClean="0">
                <a:solidFill>
                  <a:schemeClr val="bg1"/>
                </a:solidFill>
              </a:rPr>
              <a:t>Simple knowledge of sine and cosine functions, f(x) = sin x and f(x) = </a:t>
            </a:r>
            <a:r>
              <a:rPr lang="en-CA" dirty="0" err="1" smtClean="0">
                <a:solidFill>
                  <a:schemeClr val="bg1"/>
                </a:solidFill>
              </a:rPr>
              <a:t>cos</a:t>
            </a:r>
            <a:r>
              <a:rPr lang="en-CA" dirty="0" smtClean="0">
                <a:solidFill>
                  <a:schemeClr val="bg1"/>
                </a:solidFill>
              </a:rPr>
              <a:t> x</a:t>
            </a:r>
          </a:p>
          <a:p>
            <a:pPr marL="0" indent="0">
              <a:buNone/>
            </a:pPr>
            <a:endParaRPr lang="en-CA" dirty="0" smtClean="0">
              <a:solidFill>
                <a:schemeClr val="bg1"/>
              </a:solidFill>
            </a:endParaRPr>
          </a:p>
          <a:p>
            <a:r>
              <a:rPr lang="en-CA" dirty="0" smtClean="0">
                <a:solidFill>
                  <a:schemeClr val="bg1"/>
                </a:solidFill>
              </a:rPr>
              <a:t>What the similarities</a:t>
            </a:r>
            <a:r>
              <a:rPr lang="en-CA" dirty="0">
                <a:solidFill>
                  <a:schemeClr val="bg1"/>
                </a:solidFill>
              </a:rPr>
              <a:t> </a:t>
            </a:r>
            <a:r>
              <a:rPr lang="en-CA" dirty="0" smtClean="0">
                <a:solidFill>
                  <a:schemeClr val="bg1"/>
                </a:solidFill>
              </a:rPr>
              <a:t>and  differences are between sine and cosine functions and what their graphs look like. </a:t>
            </a:r>
          </a:p>
          <a:p>
            <a:pPr marL="0" indent="0">
              <a:buNone/>
            </a:pPr>
            <a:endParaRPr lang="en-CA" dirty="0" smtClean="0">
              <a:solidFill>
                <a:schemeClr val="bg1"/>
              </a:solidFill>
            </a:endParaRPr>
          </a:p>
          <a:p>
            <a:r>
              <a:rPr lang="en-CA" dirty="0" smtClean="0">
                <a:solidFill>
                  <a:schemeClr val="bg1"/>
                </a:solidFill>
              </a:rPr>
              <a:t>Graphing sine and cosine functions in both radians and degrees </a:t>
            </a:r>
            <a:endParaRPr lang="en-CA" dirty="0">
              <a:solidFill>
                <a:schemeClr val="bg1"/>
              </a:solidFill>
            </a:endParaRPr>
          </a:p>
        </p:txBody>
      </p:sp>
    </p:spTree>
    <p:extLst>
      <p:ext uri="{BB962C8B-B14F-4D97-AF65-F5344CB8AC3E}">
        <p14:creationId xmlns:p14="http://schemas.microsoft.com/office/powerpoint/2010/main" val="39851547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FFFF00"/>
                </a:solidFill>
              </a:rPr>
              <a:t>Warm-Up Activity </a:t>
            </a:r>
            <a:endParaRPr lang="en-CA" dirty="0">
              <a:solidFill>
                <a:srgbClr val="FFFF00"/>
              </a:solidFill>
            </a:endParaRPr>
          </a:p>
        </p:txBody>
      </p:sp>
      <p:sp>
        <p:nvSpPr>
          <p:cNvPr id="3" name="Content Placeholder 2"/>
          <p:cNvSpPr>
            <a:spLocks noGrp="1"/>
          </p:cNvSpPr>
          <p:nvPr>
            <p:ph idx="1"/>
          </p:nvPr>
        </p:nvSpPr>
        <p:spPr/>
        <p:txBody>
          <a:bodyPr>
            <a:normAutofit fontScale="92500" lnSpcReduction="20000"/>
          </a:bodyPr>
          <a:lstStyle/>
          <a:p>
            <a:r>
              <a:rPr lang="en-CA" dirty="0" smtClean="0">
                <a:solidFill>
                  <a:schemeClr val="bg1"/>
                </a:solidFill>
              </a:rPr>
              <a:t>Divide the class into 4 even and predetermined groups.</a:t>
            </a:r>
          </a:p>
          <a:p>
            <a:pPr marL="0" indent="0">
              <a:buNone/>
            </a:pPr>
            <a:endParaRPr lang="en-CA" dirty="0" smtClean="0">
              <a:solidFill>
                <a:schemeClr val="bg1"/>
              </a:solidFill>
            </a:endParaRPr>
          </a:p>
          <a:p>
            <a:r>
              <a:rPr lang="en-CA" dirty="0" smtClean="0">
                <a:solidFill>
                  <a:schemeClr val="bg1"/>
                </a:solidFill>
              </a:rPr>
              <a:t>Each group is given one of the following terms: Amplitude, Period, Domain or Range</a:t>
            </a:r>
          </a:p>
          <a:p>
            <a:pPr marL="0" indent="0">
              <a:buNone/>
            </a:pPr>
            <a:endParaRPr lang="en-CA" dirty="0" smtClean="0">
              <a:solidFill>
                <a:schemeClr val="bg1"/>
              </a:solidFill>
            </a:endParaRPr>
          </a:p>
          <a:p>
            <a:r>
              <a:rPr lang="en-CA" dirty="0" smtClean="0">
                <a:solidFill>
                  <a:schemeClr val="bg1"/>
                </a:solidFill>
              </a:rPr>
              <a:t>The students in each group will become experts of this term (e.g. what this word means to them, how it relates to math, real world applications, etc.)</a:t>
            </a:r>
          </a:p>
          <a:p>
            <a:pPr marL="0" indent="0">
              <a:buNone/>
            </a:pPr>
            <a:endParaRPr lang="en-CA" dirty="0" smtClean="0">
              <a:solidFill>
                <a:schemeClr val="bg1"/>
              </a:solidFill>
            </a:endParaRPr>
          </a:p>
        </p:txBody>
      </p:sp>
    </p:spTree>
    <p:extLst>
      <p:ext uri="{BB962C8B-B14F-4D97-AF65-F5344CB8AC3E}">
        <p14:creationId xmlns:p14="http://schemas.microsoft.com/office/powerpoint/2010/main" val="32651150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FFFF00"/>
                </a:solidFill>
              </a:rPr>
              <a:t>Warm-Up Activity</a:t>
            </a:r>
            <a:endParaRPr lang="en-CA" dirty="0">
              <a:solidFill>
                <a:srgbClr val="FFFF00"/>
              </a:solidFill>
            </a:endParaRPr>
          </a:p>
        </p:txBody>
      </p:sp>
      <p:sp>
        <p:nvSpPr>
          <p:cNvPr id="3" name="Content Placeholder 2"/>
          <p:cNvSpPr>
            <a:spLocks noGrp="1"/>
          </p:cNvSpPr>
          <p:nvPr>
            <p:ph idx="1"/>
          </p:nvPr>
        </p:nvSpPr>
        <p:spPr/>
        <p:txBody>
          <a:bodyPr>
            <a:normAutofit fontScale="77500" lnSpcReduction="20000"/>
          </a:bodyPr>
          <a:lstStyle/>
          <a:p>
            <a:r>
              <a:rPr lang="en-CA" dirty="0">
                <a:solidFill>
                  <a:schemeClr val="bg1"/>
                </a:solidFill>
              </a:rPr>
              <a:t>The students will have a KWL Chart  and they will be required to fill in the first two columns during this activity. </a:t>
            </a:r>
          </a:p>
          <a:p>
            <a:pPr marL="0" indent="0">
              <a:buNone/>
            </a:pPr>
            <a:endParaRPr lang="en-CA" dirty="0" smtClean="0">
              <a:solidFill>
                <a:schemeClr val="bg1"/>
              </a:solidFill>
            </a:endParaRPr>
          </a:p>
          <a:p>
            <a:r>
              <a:rPr lang="en-CA" dirty="0" smtClean="0">
                <a:solidFill>
                  <a:schemeClr val="bg1"/>
                </a:solidFill>
              </a:rPr>
              <a:t>Each </a:t>
            </a:r>
            <a:r>
              <a:rPr lang="en-CA" dirty="0" smtClean="0">
                <a:solidFill>
                  <a:schemeClr val="bg1"/>
                </a:solidFill>
              </a:rPr>
              <a:t>group of students will then present their findings to the class</a:t>
            </a:r>
          </a:p>
          <a:p>
            <a:pPr marL="0" indent="0">
              <a:buNone/>
            </a:pPr>
            <a:endParaRPr lang="en-CA" dirty="0" smtClean="0">
              <a:solidFill>
                <a:schemeClr val="bg1"/>
              </a:solidFill>
            </a:endParaRPr>
          </a:p>
          <a:p>
            <a:r>
              <a:rPr lang="en-CA" dirty="0" smtClean="0">
                <a:solidFill>
                  <a:schemeClr val="bg1"/>
                </a:solidFill>
              </a:rPr>
              <a:t>After each group explains their term, the teacher will reiterate what the students have said and give a visual representation of the defined term</a:t>
            </a:r>
          </a:p>
          <a:p>
            <a:pPr marL="0" indent="0">
              <a:buNone/>
            </a:pPr>
            <a:endParaRPr lang="en-CA" dirty="0" smtClean="0">
              <a:solidFill>
                <a:schemeClr val="bg1"/>
              </a:solidFill>
            </a:endParaRPr>
          </a:p>
          <a:p>
            <a:r>
              <a:rPr lang="en-CA" b="1" dirty="0" smtClean="0">
                <a:solidFill>
                  <a:srgbClr val="FF0000"/>
                </a:solidFill>
              </a:rPr>
              <a:t>TOTAL ACTIVITY SHOULD TAKE AROUND 20 MINUTES</a:t>
            </a:r>
            <a:endParaRPr lang="en-CA" b="1" dirty="0">
              <a:solidFill>
                <a:srgbClr val="FF0000"/>
              </a:solidFill>
            </a:endParaRPr>
          </a:p>
        </p:txBody>
      </p:sp>
    </p:spTree>
    <p:extLst>
      <p:ext uri="{BB962C8B-B14F-4D97-AF65-F5344CB8AC3E}">
        <p14:creationId xmlns:p14="http://schemas.microsoft.com/office/powerpoint/2010/main" val="38050780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FFFF00"/>
                </a:solidFill>
              </a:rPr>
              <a:t>Content </a:t>
            </a:r>
            <a:endParaRPr lang="en-CA" dirty="0">
              <a:solidFill>
                <a:srgbClr val="FFFF00"/>
              </a:solidFill>
            </a:endParaRPr>
          </a:p>
        </p:txBody>
      </p:sp>
      <p:sp>
        <p:nvSpPr>
          <p:cNvPr id="3" name="Content Placeholder 2"/>
          <p:cNvSpPr>
            <a:spLocks noGrp="1"/>
          </p:cNvSpPr>
          <p:nvPr>
            <p:ph idx="1"/>
          </p:nvPr>
        </p:nvSpPr>
        <p:spPr/>
        <p:txBody>
          <a:bodyPr>
            <a:normAutofit fontScale="92500" lnSpcReduction="10000"/>
          </a:bodyPr>
          <a:lstStyle/>
          <a:p>
            <a:r>
              <a:rPr lang="en-CA" dirty="0" smtClean="0">
                <a:solidFill>
                  <a:schemeClr val="bg1"/>
                </a:solidFill>
              </a:rPr>
              <a:t>Before starting the next activity, the parameters (a, k, d &amp; c) used for both sine and cosine functions will be presented and how they relate to the terms students just defined.  These terms will be written on the board</a:t>
            </a:r>
            <a:r>
              <a:rPr lang="en-CA" dirty="0">
                <a:solidFill>
                  <a:schemeClr val="bg1"/>
                </a:solidFill>
              </a:rPr>
              <a:t> </a:t>
            </a:r>
            <a:r>
              <a:rPr lang="en-CA" dirty="0" smtClean="0">
                <a:solidFill>
                  <a:schemeClr val="bg1"/>
                </a:solidFill>
              </a:rPr>
              <a:t>so that the students can copy them in to their notebooks to being a new note. </a:t>
            </a:r>
          </a:p>
          <a:p>
            <a:endParaRPr lang="en-CA" dirty="0" smtClean="0">
              <a:solidFill>
                <a:schemeClr val="bg1"/>
              </a:solidFill>
            </a:endParaRPr>
          </a:p>
          <a:p>
            <a:r>
              <a:rPr lang="en-CA" dirty="0" smtClean="0">
                <a:solidFill>
                  <a:schemeClr val="bg1"/>
                </a:solidFill>
              </a:rPr>
              <a:t>As you go through these steps show the visual change/representation of our the graph.</a:t>
            </a:r>
          </a:p>
          <a:p>
            <a:pPr marL="0" indent="0">
              <a:buNone/>
            </a:pPr>
            <a:endParaRPr lang="en-CA" dirty="0" smtClean="0">
              <a:solidFill>
                <a:schemeClr val="bg1"/>
              </a:solidFill>
            </a:endParaRPr>
          </a:p>
          <a:p>
            <a:endParaRPr lang="en-CA" dirty="0" smtClean="0">
              <a:solidFill>
                <a:srgbClr val="FFC000"/>
              </a:solidFill>
            </a:endParaRPr>
          </a:p>
          <a:p>
            <a:endParaRPr lang="en-CA" dirty="0" smtClean="0">
              <a:solidFill>
                <a:srgbClr val="FFC000"/>
              </a:solidFill>
            </a:endParaRPr>
          </a:p>
          <a:p>
            <a:pPr marL="0" indent="0">
              <a:buNone/>
            </a:pPr>
            <a:endParaRPr lang="en-CA" dirty="0">
              <a:solidFill>
                <a:srgbClr val="FFC000"/>
              </a:solidFill>
            </a:endParaRPr>
          </a:p>
          <a:p>
            <a:pPr marL="0" indent="0">
              <a:buNone/>
            </a:pPr>
            <a:endParaRPr lang="en-CA" dirty="0" smtClean="0">
              <a:solidFill>
                <a:srgbClr val="FFC000"/>
              </a:solidFill>
            </a:endParaRPr>
          </a:p>
          <a:p>
            <a:endParaRPr lang="en-CA" dirty="0">
              <a:solidFill>
                <a:srgbClr val="FFC000"/>
              </a:solidFill>
            </a:endParaRPr>
          </a:p>
        </p:txBody>
      </p:sp>
    </p:spTree>
    <p:extLst>
      <p:ext uri="{BB962C8B-B14F-4D97-AF65-F5344CB8AC3E}">
        <p14:creationId xmlns:p14="http://schemas.microsoft.com/office/powerpoint/2010/main" val="21689710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rgbClr val="FFFF00"/>
                </a:solidFill>
              </a:rPr>
              <a:t>Content</a:t>
            </a:r>
            <a:endParaRPr lang="en-CA" dirty="0">
              <a:solidFill>
                <a:srgbClr val="FFFF00"/>
              </a:solidFill>
            </a:endParaRPr>
          </a:p>
        </p:txBody>
      </p:sp>
      <p:sp>
        <p:nvSpPr>
          <p:cNvPr id="3" name="Content Placeholder 2"/>
          <p:cNvSpPr>
            <a:spLocks noGrp="1"/>
          </p:cNvSpPr>
          <p:nvPr>
            <p:ph idx="1"/>
          </p:nvPr>
        </p:nvSpPr>
        <p:spPr/>
        <p:txBody>
          <a:bodyPr>
            <a:normAutofit fontScale="77500" lnSpcReduction="20000"/>
          </a:bodyPr>
          <a:lstStyle/>
          <a:p>
            <a:r>
              <a:rPr lang="en-CA" dirty="0">
                <a:solidFill>
                  <a:schemeClr val="bg1"/>
                </a:solidFill>
              </a:rPr>
              <a:t>Start with f(x) = sin x and add in the new parameters</a:t>
            </a:r>
          </a:p>
          <a:p>
            <a:endParaRPr lang="en-CA" dirty="0" smtClean="0">
              <a:solidFill>
                <a:schemeClr val="bg1"/>
              </a:solidFill>
            </a:endParaRPr>
          </a:p>
          <a:p>
            <a:r>
              <a:rPr lang="en-CA" dirty="0" smtClean="0">
                <a:solidFill>
                  <a:schemeClr val="bg1"/>
                </a:solidFill>
              </a:rPr>
              <a:t>Example: Sine function will be written on the board </a:t>
            </a:r>
            <a:r>
              <a:rPr lang="en-CA" i="1" dirty="0" smtClean="0">
                <a:solidFill>
                  <a:schemeClr val="bg1"/>
                </a:solidFill>
              </a:rPr>
              <a:t>(e.g. </a:t>
            </a:r>
            <a:r>
              <a:rPr lang="en-CA" i="1" dirty="0" smtClean="0">
                <a:solidFill>
                  <a:srgbClr val="FFC000"/>
                </a:solidFill>
              </a:rPr>
              <a:t>2sin(x+30) - 3</a:t>
            </a:r>
            <a:r>
              <a:rPr lang="en-CA" i="1" dirty="0" smtClean="0">
                <a:solidFill>
                  <a:schemeClr val="bg1"/>
                </a:solidFill>
              </a:rPr>
              <a:t>)</a:t>
            </a:r>
            <a:r>
              <a:rPr lang="en-CA" dirty="0" smtClean="0">
                <a:solidFill>
                  <a:schemeClr val="bg1"/>
                </a:solidFill>
              </a:rPr>
              <a:t> </a:t>
            </a:r>
          </a:p>
          <a:p>
            <a:pPr marL="0" indent="0">
              <a:buNone/>
            </a:pPr>
            <a:endParaRPr lang="en-CA" dirty="0">
              <a:solidFill>
                <a:schemeClr val="bg1"/>
              </a:solidFill>
            </a:endParaRPr>
          </a:p>
          <a:p>
            <a:r>
              <a:rPr lang="en-CA" dirty="0" smtClean="0">
                <a:solidFill>
                  <a:schemeClr val="bg1"/>
                </a:solidFill>
              </a:rPr>
              <a:t>Ask students to state the general equation for sine              </a:t>
            </a:r>
            <a:r>
              <a:rPr lang="en-CA" dirty="0">
                <a:solidFill>
                  <a:schemeClr val="bg1"/>
                </a:solidFill>
              </a:rPr>
              <a:t>[</a:t>
            </a:r>
            <a:r>
              <a:rPr lang="en-CA" i="1" dirty="0" smtClean="0">
                <a:solidFill>
                  <a:schemeClr val="bg1"/>
                </a:solidFill>
              </a:rPr>
              <a:t>f(x</a:t>
            </a:r>
            <a:r>
              <a:rPr lang="en-CA" i="1" dirty="0">
                <a:solidFill>
                  <a:schemeClr val="bg1"/>
                </a:solidFill>
              </a:rPr>
              <a:t>) = </a:t>
            </a:r>
            <a:r>
              <a:rPr lang="en-CA" i="1" dirty="0" smtClean="0">
                <a:solidFill>
                  <a:schemeClr val="bg1"/>
                </a:solidFill>
              </a:rPr>
              <a:t>a sin(k(x-d))+c] </a:t>
            </a:r>
            <a:r>
              <a:rPr lang="en-CA" dirty="0" smtClean="0">
                <a:solidFill>
                  <a:schemeClr val="bg1"/>
                </a:solidFill>
              </a:rPr>
              <a:t>and to relate it to the example. </a:t>
            </a:r>
          </a:p>
          <a:p>
            <a:endParaRPr lang="en-CA" i="1" dirty="0">
              <a:solidFill>
                <a:schemeClr val="bg1"/>
              </a:solidFill>
            </a:endParaRPr>
          </a:p>
          <a:p>
            <a:r>
              <a:rPr lang="en-CA" i="1" dirty="0" smtClean="0">
                <a:solidFill>
                  <a:schemeClr val="bg1"/>
                </a:solidFill>
              </a:rPr>
              <a:t>“The number 2 would affect the amplitude of our graph. The parameter causes our graph to either stretch or shrink vertically. So in this case our amplitude (distance from the axis to max or min) will be 2. Which variable in our general equation does this relate too?”</a:t>
            </a:r>
          </a:p>
          <a:p>
            <a:pPr marL="0" indent="0">
              <a:buNone/>
            </a:pPr>
            <a:endParaRPr lang="en-CA" i="1" dirty="0">
              <a:solidFill>
                <a:schemeClr val="bg1"/>
              </a:solidFill>
            </a:endParaRPr>
          </a:p>
          <a:p>
            <a:endParaRPr lang="en-CA" dirty="0">
              <a:solidFill>
                <a:schemeClr val="bg1"/>
              </a:solidFill>
            </a:endParaRPr>
          </a:p>
        </p:txBody>
      </p:sp>
    </p:spTree>
    <p:extLst>
      <p:ext uri="{BB962C8B-B14F-4D97-AF65-F5344CB8AC3E}">
        <p14:creationId xmlns:p14="http://schemas.microsoft.com/office/powerpoint/2010/main" val="31817148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3006</TotalTime>
  <Words>897</Words>
  <Application>Microsoft Office PowerPoint</Application>
  <PresentationFormat>On-screen Show (4:3)</PresentationFormat>
  <Paragraphs>88</Paragraphs>
  <Slides>13</Slides>
  <Notes>6</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Grade 11 Functions </vt:lpstr>
      <vt:lpstr>Agenda</vt:lpstr>
      <vt:lpstr>Specific Expectations</vt:lpstr>
      <vt:lpstr>Learning Goals</vt:lpstr>
      <vt:lpstr>Previous Knowledge</vt:lpstr>
      <vt:lpstr>Warm-Up Activity </vt:lpstr>
      <vt:lpstr>Warm-Up Activity</vt:lpstr>
      <vt:lpstr>Content </vt:lpstr>
      <vt:lpstr>Content</vt:lpstr>
      <vt:lpstr>Class Activity</vt:lpstr>
      <vt:lpstr>Class Activity</vt:lpstr>
      <vt:lpstr>Ticket Out the Door</vt:lpstr>
      <vt:lpstr>Ticket Out the Door</vt:lpstr>
    </vt:vector>
  </TitlesOfParts>
  <Company>UOIT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Amplitude, Period, Domain and Range</dc:title>
  <dc:creator>EndUser</dc:creator>
  <cp:lastModifiedBy>EndUser</cp:lastModifiedBy>
  <cp:revision>51</cp:revision>
  <dcterms:created xsi:type="dcterms:W3CDTF">2014-02-02T21:36:04Z</dcterms:created>
  <dcterms:modified xsi:type="dcterms:W3CDTF">2014-02-11T12:58:46Z</dcterms:modified>
</cp:coreProperties>
</file>